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9"/>
  </p:notesMasterIdLst>
  <p:sldIdLst>
    <p:sldId id="256" r:id="rId2"/>
    <p:sldId id="441" r:id="rId3"/>
    <p:sldId id="448" r:id="rId4"/>
    <p:sldId id="450" r:id="rId5"/>
    <p:sldId id="451" r:id="rId6"/>
    <p:sldId id="452" r:id="rId7"/>
    <p:sldId id="453" r:id="rId8"/>
    <p:sldId id="455" r:id="rId9"/>
    <p:sldId id="454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4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07" autoAdjust="0"/>
  </p:normalViewPr>
  <p:slideViewPr>
    <p:cSldViewPr snapToGrid="0">
      <p:cViewPr>
        <p:scale>
          <a:sx n="100" d="100"/>
          <a:sy n="100" d="100"/>
        </p:scale>
        <p:origin x="16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3A39B-0618-4641-A209-BBD95D90BFFD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663B0-C0A7-4B70-8870-BA8FDEC02C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36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5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0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98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C:\Users\Javier Piazzese\Desktop\cimne\logo\FCL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54534"/>
            <a:ext cx="1496568" cy="58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 userDrawn="1"/>
        </p:nvSpPr>
        <p:spPr>
          <a:xfrm>
            <a:off x="539552" y="692696"/>
            <a:ext cx="8604448" cy="72008"/>
          </a:xfrm>
          <a:prstGeom prst="rect">
            <a:avLst/>
          </a:prstGeom>
          <a:solidFill>
            <a:srgbClr val="00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 userDrawn="1"/>
        </p:nvSpPr>
        <p:spPr>
          <a:xfrm>
            <a:off x="0" y="692696"/>
            <a:ext cx="539552" cy="72008"/>
          </a:xfrm>
          <a:prstGeom prst="rect">
            <a:avLst/>
          </a:prstGeom>
          <a:solidFill>
            <a:srgbClr val="80B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/>
          <p:cNvSpPr/>
          <p:nvPr userDrawn="1"/>
        </p:nvSpPr>
        <p:spPr>
          <a:xfrm>
            <a:off x="1559540" y="54534"/>
            <a:ext cx="6756876" cy="583200"/>
          </a:xfrm>
          <a:prstGeom prst="rect">
            <a:avLst/>
          </a:prstGeom>
          <a:solidFill>
            <a:srgbClr val="00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 userDrawn="1"/>
        </p:nvSpPr>
        <p:spPr>
          <a:xfrm>
            <a:off x="9070412" y="56499"/>
            <a:ext cx="72000" cy="583200"/>
          </a:xfrm>
          <a:prstGeom prst="rect">
            <a:avLst/>
          </a:prstGeom>
          <a:solidFill>
            <a:srgbClr val="80B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2" descr="C:\Users\Javier\Desktop\CIMNE\Logos\Logo FCL y CIMNE\logos_cimne\color\cimne_logo_color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220" y="54019"/>
            <a:ext cx="667941" cy="58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76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57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42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67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0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96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77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7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AF181-1C8C-4198-8AA6-BB05792C0E38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E3B76-88A1-4B45-B879-36DEEED964A9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7" descr="kratos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W:\a_currar__Clara\CIMNE\img corporativa\ppt\low\interior.png"/>
          <p:cNvPicPr>
            <a:picLocks noChangeAspect="1" noChangeArrowheads="1"/>
          </p:cNvPicPr>
          <p:nvPr userDrawn="1"/>
        </p:nvPicPr>
        <p:blipFill>
          <a:blip r:embed="rId1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43999" cy="68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:\Dropbox\CONGRESSES\kratos_gris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480302"/>
            <a:ext cx="111811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0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31507"/>
            <a:ext cx="7543800" cy="2387600"/>
          </a:xfrm>
        </p:spPr>
        <p:txBody>
          <a:bodyPr>
            <a:normAutofit/>
          </a:bodyPr>
          <a:lstStyle/>
          <a:p>
            <a:pPr algn="l"/>
            <a:r>
              <a:rPr lang="en-GB" sz="4800" dirty="0" err="1"/>
              <a:t>Kratos</a:t>
            </a:r>
            <a:r>
              <a:rPr lang="en-GB" sz="4800" dirty="0"/>
              <a:t> Multiphysics Fluid Dynamics Application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6281928" cy="3018218"/>
          </a:xfrm>
        </p:spPr>
        <p:txBody>
          <a:bodyPr>
            <a:normAutofit/>
          </a:bodyPr>
          <a:lstStyle/>
          <a:p>
            <a:pPr algn="l"/>
            <a:r>
              <a:rPr lang="en-GB" sz="2800" dirty="0">
                <a:solidFill>
                  <a:schemeClr val="tx2"/>
                </a:solidFill>
              </a:rPr>
              <a:t>4</a:t>
            </a:r>
            <a:r>
              <a:rPr lang="en-GB" sz="2800" baseline="30000" dirty="0">
                <a:solidFill>
                  <a:schemeClr val="tx2"/>
                </a:solidFill>
              </a:rPr>
              <a:t>th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dirty="0" err="1">
                <a:solidFill>
                  <a:schemeClr val="tx2"/>
                </a:solidFill>
              </a:rPr>
              <a:t>Kratos</a:t>
            </a:r>
            <a:r>
              <a:rPr lang="en-GB" sz="2800" dirty="0">
                <a:solidFill>
                  <a:schemeClr val="tx2"/>
                </a:solidFill>
              </a:rPr>
              <a:t> Multiphysics workshop</a:t>
            </a:r>
          </a:p>
          <a:p>
            <a:pPr algn="l"/>
            <a:endParaRPr lang="en-GB" sz="2800" dirty="0">
              <a:solidFill>
                <a:schemeClr val="tx2"/>
              </a:solidFill>
            </a:endParaRPr>
          </a:p>
          <a:p>
            <a:pPr algn="l"/>
            <a:r>
              <a:rPr lang="en-GB" sz="2400" dirty="0">
                <a:solidFill>
                  <a:schemeClr val="tx2"/>
                </a:solidFill>
              </a:rPr>
              <a:t>Rubén Zorrilla</a:t>
            </a:r>
          </a:p>
          <a:p>
            <a:pPr algn="l"/>
            <a:r>
              <a:rPr lang="en-GB" sz="2400" dirty="0">
                <a:solidFill>
                  <a:schemeClr val="tx2"/>
                </a:solidFill>
              </a:rPr>
              <a:t>Jordi </a:t>
            </a:r>
            <a:r>
              <a:rPr lang="en-GB" sz="2400" dirty="0" err="1">
                <a:solidFill>
                  <a:schemeClr val="tx2"/>
                </a:solidFill>
              </a:rPr>
              <a:t>Cotela</a:t>
            </a:r>
            <a:endParaRPr lang="en-GB" sz="2400" dirty="0">
              <a:solidFill>
                <a:schemeClr val="tx2"/>
              </a:solidFill>
            </a:endParaRPr>
          </a:p>
          <a:p>
            <a:pPr algn="l"/>
            <a:r>
              <a:rPr lang="en-GB" sz="2400" dirty="0">
                <a:solidFill>
                  <a:schemeClr val="tx2"/>
                </a:solidFill>
              </a:rPr>
              <a:t>Riccardo Rossi</a:t>
            </a:r>
          </a:p>
          <a:p>
            <a:pPr algn="l"/>
            <a:r>
              <a:rPr lang="en-GB" sz="2400" dirty="0">
                <a:solidFill>
                  <a:schemeClr val="tx2"/>
                </a:solidFill>
              </a:rPr>
              <a:t>Javier </a:t>
            </a:r>
            <a:r>
              <a:rPr lang="en-GB" sz="2400" dirty="0" err="1">
                <a:solidFill>
                  <a:schemeClr val="tx2"/>
                </a:solidFill>
              </a:rPr>
              <a:t>Gárate</a:t>
            </a: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511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5. Boundary conditions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5BE0-0317-4095-B40E-6BE49384EED6}"/>
              </a:ext>
            </a:extLst>
          </p:cNvPr>
          <p:cNvSpPr txBox="1">
            <a:spLocks/>
          </p:cNvSpPr>
          <p:nvPr/>
        </p:nvSpPr>
        <p:spPr>
          <a:xfrm>
            <a:off x="360000" y="1505562"/>
            <a:ext cx="5450250" cy="4628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u="sng" dirty="0"/>
              <a:t>Outlet:</a:t>
            </a:r>
            <a:endParaRPr lang="en-GB" sz="2000" u="sng" dirty="0"/>
          </a:p>
          <a:p>
            <a:pPr marL="0" indent="0">
              <a:buNone/>
            </a:pPr>
            <a:r>
              <a:rPr lang="en-GB" sz="2000" dirty="0"/>
              <a:t>Inside the Conditions tab:</a:t>
            </a:r>
          </a:p>
          <a:p>
            <a:pPr marL="0" indent="0">
              <a:buNone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Double click “</a:t>
            </a:r>
            <a:r>
              <a:rPr lang="en-GB" sz="2000" b="1" dirty="0"/>
              <a:t>Outlet</a:t>
            </a:r>
            <a:r>
              <a:rPr lang="en-GB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Set value to </a:t>
            </a:r>
            <a:r>
              <a:rPr lang="en-GB" sz="2000" b="1" dirty="0"/>
              <a:t>0.0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Apply to the </a:t>
            </a:r>
            <a:r>
              <a:rPr lang="en-GB" sz="2000" b="1" dirty="0"/>
              <a:t>Outlet</a:t>
            </a:r>
            <a:r>
              <a:rPr lang="en-GB" sz="2000" dirty="0"/>
              <a:t> group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397D7-861A-44D9-AF71-90A185E47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10791" r="51251"/>
          <a:stretch/>
        </p:blipFill>
        <p:spPr>
          <a:xfrm>
            <a:off x="5810250" y="1505561"/>
            <a:ext cx="3240000" cy="46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2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5. Boundary conditions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5BE0-0317-4095-B40E-6BE49384EED6}"/>
              </a:ext>
            </a:extLst>
          </p:cNvPr>
          <p:cNvSpPr txBox="1">
            <a:spLocks/>
          </p:cNvSpPr>
          <p:nvPr/>
        </p:nvSpPr>
        <p:spPr>
          <a:xfrm>
            <a:off x="360000" y="1505562"/>
            <a:ext cx="5450250" cy="4628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u="sng" dirty="0"/>
              <a:t>No slip:</a:t>
            </a:r>
            <a:endParaRPr lang="en-GB" sz="2000" u="sng" dirty="0"/>
          </a:p>
          <a:p>
            <a:pPr marL="0" indent="0">
              <a:buNone/>
            </a:pPr>
            <a:r>
              <a:rPr lang="en-GB" sz="2000" dirty="0"/>
              <a:t>Inside the Conditions tab: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a) Cylinder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Double click “</a:t>
            </a:r>
            <a:r>
              <a:rPr lang="en-GB" sz="2000" b="1" dirty="0"/>
              <a:t>No slip</a:t>
            </a:r>
            <a:r>
              <a:rPr lang="en-GB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Apply to the </a:t>
            </a:r>
            <a:r>
              <a:rPr lang="en-GB" sz="2000" b="1" dirty="0" err="1"/>
              <a:t>No_Slip_Cylinder</a:t>
            </a:r>
            <a:r>
              <a:rPr lang="en-GB" sz="2000" dirty="0"/>
              <a:t> group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b) Walls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Double click “</a:t>
            </a:r>
            <a:r>
              <a:rPr lang="en-GB" sz="2000" b="1" dirty="0"/>
              <a:t>No slip</a:t>
            </a:r>
            <a:r>
              <a:rPr lang="en-GB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Apply to the </a:t>
            </a:r>
            <a:r>
              <a:rPr lang="en-GB" sz="2000" b="1" dirty="0" err="1"/>
              <a:t>No_Slip_Walls</a:t>
            </a:r>
            <a:r>
              <a:rPr lang="en-GB" sz="2000" dirty="0"/>
              <a:t> group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DA139-3311-45F4-BEB8-924FD7616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11022" r="51564"/>
          <a:stretch/>
        </p:blipFill>
        <p:spPr>
          <a:xfrm>
            <a:off x="5544000" y="1609725"/>
            <a:ext cx="3240000" cy="469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6. Solver and time settings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5BE0-0317-4095-B40E-6BE49384EED6}"/>
              </a:ext>
            </a:extLst>
          </p:cNvPr>
          <p:cNvSpPr txBox="1">
            <a:spLocks/>
          </p:cNvSpPr>
          <p:nvPr/>
        </p:nvSpPr>
        <p:spPr>
          <a:xfrm>
            <a:off x="360000" y="1505562"/>
            <a:ext cx="5422125" cy="498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Inside the Solution tab:</a:t>
            </a:r>
          </a:p>
          <a:p>
            <a:pPr marL="0" indent="0">
              <a:buNone/>
            </a:pPr>
            <a:endParaRPr lang="es-ES" sz="2000" u="sng" dirty="0"/>
          </a:p>
          <a:p>
            <a:pPr marL="0" indent="0">
              <a:buNone/>
            </a:pPr>
            <a:r>
              <a:rPr lang="es-ES" sz="2000" u="sng" dirty="0" err="1"/>
              <a:t>Solver</a:t>
            </a:r>
            <a:r>
              <a:rPr lang="es-ES" sz="2000" u="sng" dirty="0"/>
              <a:t> </a:t>
            </a:r>
            <a:r>
              <a:rPr lang="es-ES" sz="2000" u="sng" dirty="0" err="1"/>
              <a:t>settings</a:t>
            </a:r>
            <a:r>
              <a:rPr lang="es-ES" sz="2000" u="sng" dirty="0"/>
              <a:t>:</a:t>
            </a:r>
            <a:endParaRPr lang="en-GB" sz="2000" u="sng" dirty="0"/>
          </a:p>
          <a:p>
            <a:pPr marL="0" indent="0">
              <a:buNone/>
            </a:pPr>
            <a:r>
              <a:rPr lang="en-GB" sz="2000" dirty="0"/>
              <a:t>a) Parallel configuration: OpenMP / MPI</a:t>
            </a:r>
          </a:p>
          <a:p>
            <a:pPr marL="0" indent="0">
              <a:buNone/>
            </a:pPr>
            <a:r>
              <a:rPr lang="en-GB" sz="2000" dirty="0"/>
              <a:t>b) Strategy parameters: Defaults are OK</a:t>
            </a:r>
          </a:p>
          <a:p>
            <a:pPr marL="0" indent="0">
              <a:buNone/>
            </a:pPr>
            <a:r>
              <a:rPr lang="en-GB" sz="2000" dirty="0"/>
              <a:t>c) Linear solver: Let </a:t>
            </a:r>
            <a:r>
              <a:rPr lang="en-GB" sz="2000" dirty="0" err="1"/>
              <a:t>Kratos</a:t>
            </a:r>
            <a:r>
              <a:rPr lang="en-GB" sz="2000" dirty="0"/>
              <a:t> select the suitable one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u="sng" dirty="0"/>
              <a:t>Time settings:</a:t>
            </a:r>
          </a:p>
          <a:p>
            <a:pPr marL="457200" indent="-457200">
              <a:buAutoNum type="alphaLcParenR"/>
            </a:pPr>
            <a:r>
              <a:rPr lang="en-GB" sz="2000" dirty="0"/>
              <a:t>Set “</a:t>
            </a:r>
            <a:r>
              <a:rPr lang="en-GB" sz="2000" b="1" dirty="0"/>
              <a:t>Start time</a:t>
            </a:r>
            <a:r>
              <a:rPr lang="en-GB" sz="2000" dirty="0"/>
              <a:t>” to 0.0</a:t>
            </a:r>
          </a:p>
          <a:p>
            <a:pPr marL="457200" indent="-457200">
              <a:buAutoNum type="alphaLcParenR"/>
            </a:pPr>
            <a:r>
              <a:rPr lang="en-GB" sz="2000" dirty="0"/>
              <a:t>Set “</a:t>
            </a:r>
            <a:r>
              <a:rPr lang="en-GB" sz="2000" b="1" dirty="0"/>
              <a:t>End time</a:t>
            </a:r>
            <a:r>
              <a:rPr lang="en-GB" sz="2000" dirty="0"/>
              <a:t>” to 45.0</a:t>
            </a:r>
          </a:p>
          <a:p>
            <a:pPr marL="457200" indent="-457200">
              <a:buAutoNum type="alphaLcParenR"/>
            </a:pPr>
            <a:r>
              <a:rPr lang="en-GB" sz="2000" dirty="0"/>
              <a:t>Set “</a:t>
            </a:r>
            <a:r>
              <a:rPr lang="en-GB" sz="2000" b="1" dirty="0"/>
              <a:t>Delta time</a:t>
            </a:r>
            <a:r>
              <a:rPr lang="en-GB" sz="2000" dirty="0"/>
              <a:t>” to 0.1</a:t>
            </a:r>
          </a:p>
          <a:p>
            <a:pPr marL="0" indent="0">
              <a:buNone/>
            </a:pPr>
            <a:r>
              <a:rPr lang="en-GB" sz="2000" dirty="0"/>
              <a:t>(“Automatic delta time” can be used instead)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04EEF-0996-4803-A291-87B1A9DEE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t="10274" r="55208" b="9602"/>
          <a:stretch/>
        </p:blipFill>
        <p:spPr>
          <a:xfrm>
            <a:off x="5782125" y="1627384"/>
            <a:ext cx="3240000" cy="47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0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7. Post-process settings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5BE0-0317-4095-B40E-6BE49384EED6}"/>
              </a:ext>
            </a:extLst>
          </p:cNvPr>
          <p:cNvSpPr txBox="1">
            <a:spLocks/>
          </p:cNvSpPr>
          <p:nvPr/>
        </p:nvSpPr>
        <p:spPr>
          <a:xfrm>
            <a:off x="360000" y="1505562"/>
            <a:ext cx="5422125" cy="498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Inside the Results tab: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u="sng" dirty="0"/>
              <a:t>Output type:</a:t>
            </a:r>
          </a:p>
          <a:p>
            <a:pPr marL="0" indent="0">
              <a:buNone/>
            </a:pPr>
            <a:r>
              <a:rPr lang="en-GB" sz="2000" dirty="0"/>
              <a:t>a) Output unit: </a:t>
            </a:r>
            <a:r>
              <a:rPr lang="en-GB" sz="2000" b="1" dirty="0"/>
              <a:t>Steps</a:t>
            </a:r>
            <a:r>
              <a:rPr lang="en-GB" sz="2000" dirty="0"/>
              <a:t> / time</a:t>
            </a:r>
          </a:p>
          <a:p>
            <a:pPr marL="0" indent="0">
              <a:buNone/>
            </a:pPr>
            <a:r>
              <a:rPr lang="en-GB" sz="2000" dirty="0"/>
              <a:t>b) Frequency: </a:t>
            </a:r>
            <a:r>
              <a:rPr lang="en-GB" sz="2000" b="1" dirty="0"/>
              <a:t>1.0 </a:t>
            </a:r>
            <a:r>
              <a:rPr lang="en-GB" sz="2000" dirty="0"/>
              <a:t>(each step)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u="sng" dirty="0"/>
              <a:t>Output variables:</a:t>
            </a:r>
            <a:r>
              <a:rPr lang="en-GB" sz="2000" dirty="0"/>
              <a:t> velocity and pressure</a:t>
            </a:r>
          </a:p>
          <a:p>
            <a:pPr marL="0" indent="0">
              <a:buNone/>
            </a:pPr>
            <a:endParaRPr lang="en-GB" sz="2000" u="sng" dirty="0"/>
          </a:p>
          <a:p>
            <a:pPr marL="0" indent="0">
              <a:buNone/>
            </a:pPr>
            <a:r>
              <a:rPr lang="en-GB" sz="2000" u="sng" dirty="0"/>
              <a:t>Drag computation: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a) Time interval: </a:t>
            </a:r>
            <a:r>
              <a:rPr lang="en-GB" sz="2000" b="1" dirty="0"/>
              <a:t>Total</a:t>
            </a:r>
          </a:p>
          <a:p>
            <a:pPr marL="0" indent="0">
              <a:buNone/>
            </a:pPr>
            <a:r>
              <a:rPr lang="en-GB" sz="2000" dirty="0"/>
              <a:t>b) Drag group: </a:t>
            </a:r>
            <a:r>
              <a:rPr lang="en-GB" sz="2000" b="1" dirty="0" err="1"/>
              <a:t>No_Slip_Cylinder</a:t>
            </a:r>
            <a:endParaRPr lang="en-GB" sz="2000" dirty="0"/>
          </a:p>
          <a:p>
            <a:pPr marL="0" indent="0">
              <a:buNone/>
            </a:pPr>
            <a:endParaRPr lang="en-GB" sz="2000" u="sng" dirty="0"/>
          </a:p>
          <a:p>
            <a:pPr marL="0" indent="0">
              <a:buNone/>
            </a:pPr>
            <a:endParaRPr lang="es-ES" sz="2000" u="sng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77B9F-72A8-4D57-A00C-3627D99C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9589" r="55104" b="10165"/>
          <a:stretch/>
        </p:blipFill>
        <p:spPr>
          <a:xfrm>
            <a:off x="5782125" y="1505561"/>
            <a:ext cx="3240000" cy="47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0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8. Mesh &amp; solve</a:t>
            </a:r>
            <a:endParaRPr lang="en-GB" dirty="0"/>
          </a:p>
        </p:txBody>
      </p:sp>
      <p:pic>
        <p:nvPicPr>
          <p:cNvPr id="5" name="mesh_and_solve">
            <a:hlinkClick r:id="" action="ppaction://media"/>
            <a:extLst>
              <a:ext uri="{FF2B5EF4-FFF2-40B4-BE49-F238E27FC236}">
                <a16:creationId xmlns:a16="http://schemas.microsoft.com/office/drawing/2014/main" id="{DF50C6BD-CFA2-44B4-89EF-993362C1A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000" y="1505563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0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9. Results</a:t>
            </a:r>
            <a:endParaRPr lang="en-GB" dirty="0"/>
          </a:p>
        </p:txBody>
      </p:sp>
      <p:pic>
        <p:nvPicPr>
          <p:cNvPr id="2" name="results_velocity">
            <a:hlinkClick r:id="" action="ppaction://media"/>
            <a:extLst>
              <a:ext uri="{FF2B5EF4-FFF2-40B4-BE49-F238E27FC236}">
                <a16:creationId xmlns:a16="http://schemas.microsoft.com/office/drawing/2014/main" id="{C6B024E0-D174-4C66-A1F7-74980D3CC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48538"/>
          <a:stretch/>
        </p:blipFill>
        <p:spPr>
          <a:xfrm>
            <a:off x="536726" y="1505563"/>
            <a:ext cx="8061245" cy="2340000"/>
          </a:xfrm>
          <a:prstGeom prst="rect">
            <a:avLst/>
          </a:prstGeom>
        </p:spPr>
      </p:pic>
      <p:pic>
        <p:nvPicPr>
          <p:cNvPr id="3" name="results_pressure">
            <a:hlinkClick r:id="" action="ppaction://media"/>
            <a:extLst>
              <a:ext uri="{FF2B5EF4-FFF2-40B4-BE49-F238E27FC236}">
                <a16:creationId xmlns:a16="http://schemas.microsoft.com/office/drawing/2014/main" id="{A2FED71C-6F11-45CF-BADF-EBB5200192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48723"/>
          <a:stretch/>
        </p:blipFill>
        <p:spPr>
          <a:xfrm>
            <a:off x="507697" y="4001126"/>
            <a:ext cx="809027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A2D4A-8C72-43B4-8137-DDA4DBBA4D4E}"/>
              </a:ext>
            </a:extLst>
          </p:cNvPr>
          <p:cNvGrpSpPr/>
          <p:nvPr/>
        </p:nvGrpSpPr>
        <p:grpSpPr>
          <a:xfrm>
            <a:off x="360000" y="1505563"/>
            <a:ext cx="8280000" cy="4650758"/>
            <a:chOff x="360000" y="1505563"/>
            <a:chExt cx="8280000" cy="46507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4EDCCD-33F4-40C7-8EE8-25B81864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0" y="1505563"/>
              <a:ext cx="8280000" cy="465075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F915E0-29BB-4EEF-93BE-A3E53D329476}"/>
                </a:ext>
              </a:extLst>
            </p:cNvPr>
            <p:cNvGrpSpPr/>
            <p:nvPr/>
          </p:nvGrpSpPr>
          <p:grpSpPr>
            <a:xfrm>
              <a:off x="904875" y="2581275"/>
              <a:ext cx="3880485" cy="1803665"/>
              <a:chOff x="904875" y="2581275"/>
              <a:chExt cx="3880485" cy="180366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320AD43-CB23-4C2C-AAD3-790CF719FBE4}"/>
                  </a:ext>
                </a:extLst>
              </p:cNvPr>
              <p:cNvSpPr/>
              <p:nvPr/>
            </p:nvSpPr>
            <p:spPr>
              <a:xfrm>
                <a:off x="904875" y="2581275"/>
                <a:ext cx="171450" cy="193675"/>
              </a:xfrm>
              <a:prstGeom prst="rect">
                <a:avLst/>
              </a:prstGeom>
              <a:solidFill>
                <a:srgbClr val="FF0000">
                  <a:alpha val="1019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ED35A36-06D6-441F-994E-2D3B14BFB57F}"/>
                  </a:ext>
                </a:extLst>
              </p:cNvPr>
              <p:cNvCxnSpPr>
                <a:cxnSpLocks/>
                <a:stCxn id="4" idx="2"/>
                <a:endCxn id="10" idx="1"/>
              </p:cNvCxnSpPr>
              <p:nvPr/>
            </p:nvCxnSpPr>
            <p:spPr>
              <a:xfrm>
                <a:off x="990600" y="2774950"/>
                <a:ext cx="630600" cy="110215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A75F5A-10B1-461B-9A7A-8AFFFE736D0D}"/>
                  </a:ext>
                </a:extLst>
              </p:cNvPr>
              <p:cNvSpPr txBox="1"/>
              <p:nvPr/>
            </p:nvSpPr>
            <p:spPr>
              <a:xfrm>
                <a:off x="1621200" y="3369277"/>
                <a:ext cx="3164160" cy="10156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000" dirty="0"/>
                  <a:t>The presented example can be automatically reproduced by clicking in this icon.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42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2862262" y="2758479"/>
            <a:ext cx="3419475" cy="1341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THANK YOU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1228240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0. 100 Re cylinder case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062952-4EF6-42E4-B0D0-D19C3F38DF88}"/>
              </a:ext>
            </a:extLst>
          </p:cNvPr>
          <p:cNvGrpSpPr/>
          <p:nvPr/>
        </p:nvGrpSpPr>
        <p:grpSpPr>
          <a:xfrm>
            <a:off x="972000" y="2033620"/>
            <a:ext cx="7200000" cy="1903060"/>
            <a:chOff x="972000" y="1541836"/>
            <a:chExt cx="7200000" cy="190306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10C2A4-C0F6-489A-9E73-1BEED870D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541836"/>
              <a:ext cx="7200000" cy="1887164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F65C8800-1FDE-4DC5-9B8F-560C92FD7295}"/>
                </a:ext>
              </a:extLst>
            </p:cNvPr>
            <p:cNvSpPr txBox="1">
              <a:spLocks/>
            </p:cNvSpPr>
            <p:nvPr/>
          </p:nvSpPr>
          <p:spPr>
            <a:xfrm>
              <a:off x="4233272" y="2077793"/>
              <a:ext cx="677451" cy="36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 b="1" dirty="0"/>
                <a:t>v</a:t>
              </a:r>
              <a:r>
                <a:rPr lang="es-ES" sz="2000" dirty="0"/>
                <a:t> = </a:t>
              </a:r>
              <a:r>
                <a:rPr lang="es-ES" sz="2000" b="1" dirty="0"/>
                <a:t>0</a:t>
              </a:r>
              <a:endParaRPr lang="en-GB" dirty="0"/>
            </a:p>
          </p:txBody>
        </p: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79DFD9D9-2F80-4F85-8304-7280D931E750}"/>
                </a:ext>
              </a:extLst>
            </p:cNvPr>
            <p:cNvSpPr txBox="1">
              <a:spLocks/>
            </p:cNvSpPr>
            <p:nvPr/>
          </p:nvSpPr>
          <p:spPr>
            <a:xfrm>
              <a:off x="4233273" y="3084896"/>
              <a:ext cx="677451" cy="36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 b="1" dirty="0"/>
                <a:t>v</a:t>
              </a:r>
              <a:r>
                <a:rPr lang="es-ES" sz="2000" dirty="0"/>
                <a:t> = </a:t>
              </a:r>
              <a:r>
                <a:rPr lang="es-ES" sz="2000" b="1" dirty="0"/>
                <a:t>0</a:t>
              </a:r>
              <a:endParaRPr lang="en-GB" dirty="0"/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4366C213-E4A6-42A8-B976-8856739A46F3}"/>
                </a:ext>
              </a:extLst>
            </p:cNvPr>
            <p:cNvSpPr txBox="1">
              <a:spLocks/>
            </p:cNvSpPr>
            <p:nvPr/>
          </p:nvSpPr>
          <p:spPr>
            <a:xfrm>
              <a:off x="6936367" y="2560792"/>
              <a:ext cx="677451" cy="36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 dirty="0"/>
                <a:t>p = 0</a:t>
              </a:r>
              <a:endParaRPr lang="en-GB" dirty="0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16679433-220B-4215-A79E-76B0478F05F4}"/>
                </a:ext>
              </a:extLst>
            </p:cNvPr>
            <p:cNvSpPr txBox="1">
              <a:spLocks/>
            </p:cNvSpPr>
            <p:nvPr/>
          </p:nvSpPr>
          <p:spPr>
            <a:xfrm>
              <a:off x="2655944" y="2741542"/>
              <a:ext cx="864000" cy="36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 b="1" dirty="0" err="1"/>
                <a:t>v</a:t>
              </a:r>
              <a:r>
                <a:rPr lang="es-ES" sz="2000" b="1" baseline="-25000" dirty="0" err="1"/>
                <a:t>cyl</a:t>
              </a:r>
              <a:r>
                <a:rPr lang="es-ES" sz="2000" dirty="0"/>
                <a:t> = </a:t>
              </a:r>
              <a:r>
                <a:rPr lang="es-ES" sz="2000" b="1" dirty="0"/>
                <a:t>0</a:t>
              </a:r>
              <a:endParaRPr lang="en-GB" dirty="0"/>
            </a:p>
          </p:txBody>
        </p: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4A91F0FD-404B-4440-8DE2-7C727E4076E5}"/>
                </a:ext>
              </a:extLst>
            </p:cNvPr>
            <p:cNvSpPr txBox="1">
              <a:spLocks/>
            </p:cNvSpPr>
            <p:nvPr/>
          </p:nvSpPr>
          <p:spPr>
            <a:xfrm>
              <a:off x="1417972" y="2560792"/>
              <a:ext cx="792000" cy="36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 b="1" dirty="0"/>
                <a:t>v</a:t>
              </a:r>
              <a:r>
                <a:rPr lang="es-ES" sz="2000" dirty="0"/>
                <a:t> = </a:t>
              </a:r>
              <a:r>
                <a:rPr lang="es-ES" sz="2000" b="1" dirty="0" err="1"/>
                <a:t>v</a:t>
              </a:r>
              <a:r>
                <a:rPr lang="es-ES" sz="2400" b="1" baseline="-25000" dirty="0" err="1"/>
                <a:t>in</a:t>
              </a:r>
              <a:endParaRPr lang="en-GB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0CD3CA-FE1F-4D83-ADEA-09B0392FFABD}"/>
              </a:ext>
            </a:extLst>
          </p:cNvPr>
          <p:cNvGrpSpPr/>
          <p:nvPr/>
        </p:nvGrpSpPr>
        <p:grpSpPr>
          <a:xfrm>
            <a:off x="480631" y="4464737"/>
            <a:ext cx="8182732" cy="1260000"/>
            <a:chOff x="480634" y="4196276"/>
            <a:chExt cx="8182732" cy="1260000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ACFF2224-ED16-4B37-9542-5A8E103DD4FF}"/>
                </a:ext>
              </a:extLst>
            </p:cNvPr>
            <p:cNvSpPr txBox="1">
              <a:spLocks/>
            </p:cNvSpPr>
            <p:nvPr/>
          </p:nvSpPr>
          <p:spPr>
            <a:xfrm>
              <a:off x="4342319" y="4196276"/>
              <a:ext cx="2373575" cy="126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000" dirty="0"/>
                <a:t>Fluid properties:</a:t>
              </a:r>
            </a:p>
            <a:p>
              <a:r>
                <a:rPr lang="el-GR" sz="2000" dirty="0"/>
                <a:t>ρ</a:t>
              </a:r>
              <a:r>
                <a:rPr lang="es-ES" sz="2000" dirty="0"/>
                <a:t> = 1.0 kg/m³</a:t>
              </a:r>
            </a:p>
            <a:p>
              <a:r>
                <a:rPr lang="es-ES" sz="2000" dirty="0"/>
                <a:t>μ = 0.002 kg/</a:t>
              </a:r>
              <a:r>
                <a:rPr lang="es-ES" sz="2000" dirty="0" err="1"/>
                <a:t>m·s</a:t>
              </a:r>
              <a:endParaRPr lang="en-GB" dirty="0"/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9C4FEFF0-095E-44FC-B5A6-D0217F6D4514}"/>
                </a:ext>
              </a:extLst>
            </p:cNvPr>
            <p:cNvSpPr txBox="1">
              <a:spLocks/>
            </p:cNvSpPr>
            <p:nvPr/>
          </p:nvSpPr>
          <p:spPr>
            <a:xfrm>
              <a:off x="480634" y="4196276"/>
              <a:ext cx="3752638" cy="1260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000" dirty="0"/>
                <a:t>Inlet profile:</a:t>
              </a:r>
            </a:p>
            <a:p>
              <a:r>
                <a:rPr lang="es-ES" sz="2000" dirty="0" err="1"/>
                <a:t>v</a:t>
              </a:r>
              <a:r>
                <a:rPr lang="es-ES" sz="2400" baseline="-25000" dirty="0" err="1"/>
                <a:t>x,in</a:t>
              </a:r>
              <a:r>
                <a:rPr lang="es-ES" sz="2400" baseline="-25000" dirty="0"/>
                <a:t> </a:t>
              </a:r>
              <a:r>
                <a:rPr lang="es-ES" sz="2000" dirty="0"/>
                <a:t>= 6y(1-y)sin(</a:t>
              </a:r>
              <a:r>
                <a:rPr lang="el-GR" sz="2000" dirty="0"/>
                <a:t>π</a:t>
              </a:r>
              <a:r>
                <a:rPr lang="es-ES" sz="2000" dirty="0"/>
                <a:t>t/2)	</a:t>
              </a:r>
              <a:r>
                <a:rPr lang="es-ES" sz="2000" dirty="0" err="1"/>
                <a:t>if</a:t>
              </a:r>
              <a:r>
                <a:rPr lang="es-ES" sz="2000" dirty="0"/>
                <a:t> t &lt; 1</a:t>
              </a:r>
            </a:p>
            <a:p>
              <a:r>
                <a:rPr lang="es-ES" sz="2000" dirty="0" err="1"/>
                <a:t>v</a:t>
              </a:r>
              <a:r>
                <a:rPr lang="es-ES" sz="2400" baseline="-25000" dirty="0" err="1"/>
                <a:t>x,in</a:t>
              </a:r>
              <a:r>
                <a:rPr lang="es-ES" sz="2400" baseline="-25000" dirty="0"/>
                <a:t> </a:t>
              </a:r>
              <a:r>
                <a:rPr lang="es-ES" sz="2000" dirty="0"/>
                <a:t>= 6y(1-y)		</a:t>
              </a:r>
              <a:r>
                <a:rPr lang="es-ES" sz="2000" dirty="0" err="1"/>
                <a:t>if</a:t>
              </a:r>
              <a:r>
                <a:rPr lang="es-ES" sz="2000" dirty="0"/>
                <a:t> t ≥ 1</a:t>
              </a:r>
            </a:p>
            <a:p>
              <a:pPr marL="0" indent="0">
                <a:buNone/>
              </a:pPr>
              <a:endParaRPr lang="en-GB" sz="2000" dirty="0"/>
            </a:p>
            <a:p>
              <a:pPr marL="0" indent="0">
                <a:buNone/>
              </a:pPr>
              <a:endParaRPr lang="en-GB" sz="2000" dirty="0"/>
            </a:p>
            <a:p>
              <a:pPr marL="0" indent="0">
                <a:buNone/>
              </a:pPr>
              <a:endParaRPr lang="en-GB" sz="2000" dirty="0"/>
            </a:p>
            <a:p>
              <a:endParaRPr lang="en-GB" sz="2000" dirty="0"/>
            </a:p>
            <a:p>
              <a:endParaRPr lang="en-GB" sz="2000" dirty="0"/>
            </a:p>
            <a:p>
              <a:endParaRPr lang="en-GB" sz="2000" dirty="0"/>
            </a:p>
            <a:p>
              <a:pPr marL="0" indent="0">
                <a:buNone/>
              </a:pPr>
              <a:endParaRPr lang="en-GB" sz="2000" dirty="0"/>
            </a:p>
            <a:p>
              <a:pPr marL="0" indent="0">
                <a:buNone/>
              </a:pPr>
              <a:endParaRPr lang="en-GB" sz="2000" dirty="0"/>
            </a:p>
            <a:p>
              <a:pPr marL="0" indent="0">
                <a:buNone/>
              </a:pPr>
              <a:endParaRPr lang="en-GB" sz="2000" dirty="0"/>
            </a:p>
            <a:p>
              <a:pPr marL="0" indent="0">
                <a:buNone/>
              </a:pPr>
              <a:endParaRPr lang="en-GB" sz="2000" dirty="0"/>
            </a:p>
            <a:p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EC24A6-03D0-4843-AD5C-4284C89677A6}"/>
                </a:ext>
              </a:extLst>
            </p:cNvPr>
            <p:cNvSpPr/>
            <p:nvPr/>
          </p:nvSpPr>
          <p:spPr>
            <a:xfrm>
              <a:off x="6824941" y="4196276"/>
              <a:ext cx="1838425" cy="1260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/>
                <a:t>Time settings:</a:t>
              </a:r>
            </a:p>
            <a:p>
              <a:pPr marL="171450" indent="-171450" defTabSz="685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</a:pPr>
              <a:r>
                <a:rPr lang="en-GB" sz="2000" dirty="0" err="1"/>
                <a:t>Δt</a:t>
              </a:r>
              <a:r>
                <a:rPr lang="en-GB" sz="2000" dirty="0"/>
                <a:t> = 0.1 s</a:t>
              </a:r>
            </a:p>
            <a:p>
              <a:pPr marL="171450" indent="-171450" defTabSz="685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</a:pPr>
              <a:r>
                <a:rPr lang="en-GB" sz="2000" dirty="0"/>
                <a:t>Tend = 45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92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1. Select Fluid Dynamics Application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C1B68D-0EAE-4347-8A48-47BF4507AE37}"/>
              </a:ext>
            </a:extLst>
          </p:cNvPr>
          <p:cNvSpPr txBox="1">
            <a:spLocks/>
          </p:cNvSpPr>
          <p:nvPr/>
        </p:nvSpPr>
        <p:spPr>
          <a:xfrm>
            <a:off x="360000" y="1505564"/>
            <a:ext cx="8424000" cy="43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Load the </a:t>
            </a:r>
            <a:r>
              <a:rPr lang="en-GB" sz="2000" dirty="0" err="1"/>
              <a:t>Kratos</a:t>
            </a:r>
            <a:r>
              <a:rPr lang="en-GB" sz="2000" dirty="0"/>
              <a:t> problem type: Data </a:t>
            </a:r>
            <a:r>
              <a:rPr lang="en-GB" sz="2000" dirty="0">
                <a:sym typeface="Wingdings" panose="05000000000000000000" pitchFamily="2" charset="2"/>
              </a:rPr>
              <a:t> Problem type  </a:t>
            </a:r>
            <a:r>
              <a:rPr lang="en-GB" sz="2000" dirty="0" err="1">
                <a:sym typeface="Wingdings" panose="05000000000000000000" pitchFamily="2" charset="2"/>
              </a:rPr>
              <a:t>Kratos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50CE5-0CF8-4C09-8738-3123E425D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61819"/>
            <a:ext cx="3600000" cy="2178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01468-7140-4CF3-8943-8E225A1EC6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81" b="90438" l="6053" r="94189">
                        <a14:foregroundMark x1="71913" y1="16733" x2="71913" y2="16733"/>
                        <a14:foregroundMark x1="71429" y1="25100" x2="71429" y2="25100"/>
                        <a14:foregroundMark x1="27361" y1="25100" x2="27361" y2="25100"/>
                        <a14:foregroundMark x1="71429" y1="43028" x2="71429" y2="43028"/>
                        <a14:foregroundMark x1="69976" y1="42231" x2="69976" y2="42231"/>
                        <a14:foregroundMark x1="63923" y1="39841" x2="63923" y2="39841"/>
                        <a14:foregroundMark x1="66102" y1="54980" x2="66102" y2="54980"/>
                        <a14:foregroundMark x1="74334" y1="75299" x2="74334" y2="75299"/>
                        <a14:foregroundMark x1="71429" y1="73307" x2="71429" y2="73307"/>
                        <a14:foregroundMark x1="65860" y1="74104" x2="65860" y2="74104"/>
                        <a14:foregroundMark x1="64649" y1="71315" x2="64649" y2="71315"/>
                        <a14:foregroundMark x1="63438" y1="68127" x2="63438" y2="68127"/>
                        <a14:foregroundMark x1="62470" y1="71315" x2="62470" y2="71315"/>
                        <a14:foregroundMark x1="52300" y1="72112" x2="52300" y2="72112"/>
                        <a14:foregroundMark x1="51574" y1="71315" x2="51574" y2="71315"/>
                        <a14:foregroundMark x1="46731" y1="70518" x2="46731" y2="70518"/>
                        <a14:foregroundMark x1="40436" y1="71713" x2="40436" y2="71713"/>
                        <a14:foregroundMark x1="39952" y1="74104" x2="39952" y2="74104"/>
                        <a14:foregroundMark x1="32203" y1="75299" x2="32203" y2="75299"/>
                        <a14:foregroundMark x1="38983" y1="76494" x2="38983" y2="76494"/>
                        <a14:foregroundMark x1="48184" y1="76494" x2="48184" y2="76494"/>
                        <a14:foregroundMark x1="49637" y1="76494" x2="49637" y2="76494"/>
                        <a14:foregroundMark x1="50121" y1="76494" x2="50121" y2="76494"/>
                        <a14:foregroundMark x1="51574" y1="77291" x2="51574" y2="77291"/>
                        <a14:foregroundMark x1="56901" y1="76096" x2="56901" y2="76096"/>
                        <a14:foregroundMark x1="56416" y1="76096" x2="56416" y2="76096"/>
                        <a14:foregroundMark x1="32688" y1="75697" x2="32688" y2="75697"/>
                        <a14:foregroundMark x1="35109" y1="76096" x2="35109" y2="76096"/>
                        <a14:foregroundMark x1="15981" y1="76096" x2="15981" y2="76096"/>
                        <a14:foregroundMark x1="16465" y1="76494" x2="16465" y2="76494"/>
                        <a14:foregroundMark x1="14770" y1="76494" x2="14770" y2="76494"/>
                        <a14:foregroundMark x1="11138" y1="77689" x2="11138" y2="77689"/>
                        <a14:foregroundMark x1="44552" y1="79283" x2="44552" y2="79283"/>
                        <a14:foregroundMark x1="24697" y1="78088" x2="24697" y2="78088"/>
                        <a14:foregroundMark x1="80387" y1="75697" x2="80387" y2="75697"/>
                        <a14:foregroundMark x1="75303" y1="73705" x2="75303" y2="73705"/>
                        <a14:foregroundMark x1="78450" y1="72510" x2="78450" y2="72510"/>
                        <a14:foregroundMark x1="82809" y1="72510" x2="82809" y2="72510"/>
                        <a14:foregroundMark x1="86683" y1="72908" x2="86683" y2="72908"/>
                        <a14:foregroundMark x1="89104" y1="73307" x2="89104" y2="73307"/>
                        <a14:foregroundMark x1="90073" y1="76494" x2="90073" y2="76494"/>
                        <a14:foregroundMark x1="86683" y1="78884" x2="86683" y2="78884"/>
                        <a14:foregroundMark x1="77966" y1="79681" x2="77966" y2="79681"/>
                        <a14:foregroundMark x1="70702" y1="79283" x2="70702" y2="79283"/>
                        <a14:foregroundMark x1="69249" y1="76494" x2="69249" y2="76494"/>
                        <a14:foregroundMark x1="71429" y1="77291" x2="71429" y2="77291"/>
                        <a14:foregroundMark x1="44068" y1="76892" x2="44068" y2="76892"/>
                        <a14:foregroundMark x1="78935" y1="25100" x2="78935" y2="25100"/>
                        <a14:foregroundMark x1="76029" y1="23904" x2="76029" y2="23904"/>
                        <a14:foregroundMark x1="76271" y1="16335" x2="76271" y2="16335"/>
                        <a14:foregroundMark x1="55206" y1="12749" x2="55206" y2="12749"/>
                        <a14:foregroundMark x1="59806" y1="14741" x2="59806" y2="14741"/>
                        <a14:foregroundMark x1="78450" y1="40637" x2="78450" y2="40637"/>
                        <a14:foregroundMark x1="79903" y1="61753" x2="79903" y2="60956"/>
                        <a14:foregroundMark x1="83777" y1="17131" x2="83777" y2="17131"/>
                        <a14:foregroundMark x1="86683" y1="25100" x2="86683" y2="25100"/>
                        <a14:foregroundMark x1="86199" y1="21514" x2="85714" y2="21514"/>
                        <a14:foregroundMark x1="48668" y1="21912" x2="48668" y2="21912"/>
                        <a14:foregroundMark x1="28329" y1="21912" x2="28329" y2="21912"/>
                        <a14:foregroundMark x1="24939" y1="21912" x2="24939" y2="21912"/>
                        <a14:foregroundMark x1="20097" y1="22709" x2="20097" y2="22709"/>
                        <a14:foregroundMark x1="17191" y1="14343" x2="17191" y2="14343"/>
                        <a14:foregroundMark x1="21792" y1="19522" x2="21308" y2="19920"/>
                        <a14:foregroundMark x1="17918" y1="21912" x2="17918" y2="21912"/>
                        <a14:foregroundMark x1="17191" y1="17530" x2="17191" y2="17530"/>
                        <a14:foregroundMark x1="15738" y1="15936" x2="15738" y2="15936"/>
                        <a14:foregroundMark x1="13317" y1="13546" x2="13317" y2="13546"/>
                        <a14:foregroundMark x1="11380" y1="11155" x2="11864" y2="11155"/>
                        <a14:foregroundMark x1="34625" y1="13546" x2="34625" y2="13546"/>
                        <a14:foregroundMark x1="45278" y1="13546" x2="50363" y2="14343"/>
                        <a14:foregroundMark x1="55932" y1="14343" x2="59080" y2="14741"/>
                        <a14:foregroundMark x1="63923" y1="14343" x2="64649" y2="14343"/>
                        <a14:foregroundMark x1="65375" y1="14343" x2="65375" y2="14343"/>
                        <a14:foregroundMark x1="66586" y1="14343" x2="66344" y2="15538"/>
                        <a14:foregroundMark x1="78450" y1="14343" x2="78450" y2="14343"/>
                        <a14:foregroundMark x1="54479" y1="21514" x2="54479" y2="21514"/>
                        <a14:foregroundMark x1="54237" y1="24303" x2="52785" y2="26295"/>
                        <a14:foregroundMark x1="42373" y1="30677" x2="42131" y2="29880"/>
                        <a14:foregroundMark x1="36804" y1="21514" x2="36804" y2="21514"/>
                        <a14:foregroundMark x1="38983" y1="22709" x2="38983" y2="22709"/>
                        <a14:foregroundMark x1="39952" y1="24701" x2="39952" y2="24701"/>
                        <a14:foregroundMark x1="43826" y1="22709" x2="43826" y2="22709"/>
                        <a14:foregroundMark x1="43099" y1="27092" x2="43341" y2="27092"/>
                        <a14:foregroundMark x1="45278" y1="27092" x2="45521" y2="27092"/>
                        <a14:foregroundMark x1="62954" y1="26295" x2="62954" y2="26295"/>
                        <a14:foregroundMark x1="62954" y1="26295" x2="62954" y2="26295"/>
                        <a14:foregroundMark x1="63196" y1="29880" x2="63196" y2="29880"/>
                        <a14:foregroundMark x1="63196" y1="25100" x2="63196" y2="25100"/>
                        <a14:foregroundMark x1="60048" y1="21116" x2="60048" y2="21116"/>
                        <a14:foregroundMark x1="60048" y1="21116" x2="60048" y2="21116"/>
                        <a14:foregroundMark x1="56901" y1="21116" x2="57385" y2="21116"/>
                        <a14:foregroundMark x1="90315" y1="43426" x2="90315" y2="43426"/>
                        <a14:foregroundMark x1="88136" y1="38247" x2="88136" y2="38247"/>
                        <a14:foregroundMark x1="88378" y1="24303" x2="11138" y2="23904"/>
                        <a14:foregroundMark x1="83293" y1="61753" x2="83293" y2="61753"/>
                        <a14:foregroundMark x1="82567" y1="42231" x2="82567" y2="42231"/>
                        <a14:foregroundMark x1="72639" y1="37849" x2="72639" y2="37849"/>
                        <a14:foregroundMark x1="18160" y1="50598" x2="18160" y2="50598"/>
                        <a14:backgroundMark x1="3632" y1="21116" x2="3632" y2="21116"/>
                        <a14:backgroundMark x1="3148" y1="15538" x2="3148" y2="15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83" t="7342" r="7992" b="18827"/>
          <a:stretch/>
        </p:blipFill>
        <p:spPr>
          <a:xfrm>
            <a:off x="2858358" y="4077297"/>
            <a:ext cx="1944000" cy="1040577"/>
          </a:xfrm>
          <a:prstGeom prst="rect">
            <a:avLst/>
          </a:prstGeom>
        </p:spPr>
      </p:pic>
      <p:sp>
        <p:nvSpPr>
          <p:cNvPr id="2" name="Arrow: Bent-Up 1">
            <a:extLst>
              <a:ext uri="{FF2B5EF4-FFF2-40B4-BE49-F238E27FC236}">
                <a16:creationId xmlns:a16="http://schemas.microsoft.com/office/drawing/2014/main" id="{25BF4B7B-CD2B-4B35-8084-E1ADF7B656D9}"/>
              </a:ext>
            </a:extLst>
          </p:cNvPr>
          <p:cNvSpPr/>
          <p:nvPr/>
        </p:nvSpPr>
        <p:spPr>
          <a:xfrm rot="5400000">
            <a:off x="2015323" y="4020999"/>
            <a:ext cx="885125" cy="595773"/>
          </a:xfrm>
          <a:prstGeom prst="bent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512DE-3AC3-40D6-AE87-712E57C4E0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24" b="97386" l="8046" r="95402">
                        <a14:foregroundMark x1="85747" y1="17974" x2="16782" y2="18954"/>
                        <a14:foregroundMark x1="63908" y1="22222" x2="31494" y2="22222"/>
                        <a14:foregroundMark x1="86207" y1="25817" x2="40000" y2="26144"/>
                        <a14:foregroundMark x1="84138" y1="34314" x2="85287" y2="82353"/>
                        <a14:foregroundMark x1="85747" y1="83660" x2="51494" y2="83333"/>
                        <a14:foregroundMark x1="26667" y1="46078" x2="26667" y2="46078"/>
                        <a14:foregroundMark x1="29425" y1="49673" x2="29425" y2="49673"/>
                        <a14:foregroundMark x1="22069" y1="52614" x2="22069" y2="52614"/>
                        <a14:foregroundMark x1="30575" y1="67647" x2="23448" y2="71569"/>
                        <a14:foregroundMark x1="43678" y1="75817" x2="32874" y2="76144"/>
                        <a14:foregroundMark x1="83448" y1="77778" x2="74253" y2="78431"/>
                        <a14:foregroundMark x1="74483" y1="55556" x2="74483" y2="55556"/>
                        <a14:foregroundMark x1="71494" y1="68627" x2="76322" y2="51307"/>
                        <a14:foregroundMark x1="65287" y1="62745" x2="66437" y2="47386"/>
                        <a14:foregroundMark x1="62989" y1="62092" x2="62069" y2="73529"/>
                        <a14:foregroundMark x1="60230" y1="68627" x2="59080" y2="60458"/>
                        <a14:foregroundMark x1="56092" y1="52941" x2="57471" y2="47059"/>
                        <a14:foregroundMark x1="62529" y1="23529" x2="34713" y2="23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5" t="13866" r="10322" b="13820"/>
          <a:stretch/>
        </p:blipFill>
        <p:spPr>
          <a:xfrm>
            <a:off x="4572000" y="5449598"/>
            <a:ext cx="1327151" cy="885124"/>
          </a:xfrm>
          <a:prstGeom prst="rect">
            <a:avLst/>
          </a:prstGeom>
        </p:spPr>
      </p:pic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D6FB2D60-F7F6-478D-BC00-0BF864210044}"/>
              </a:ext>
            </a:extLst>
          </p:cNvPr>
          <p:cNvSpPr/>
          <p:nvPr/>
        </p:nvSpPr>
        <p:spPr>
          <a:xfrm rot="5400000">
            <a:off x="3685682" y="5345935"/>
            <a:ext cx="885125" cy="595773"/>
          </a:xfrm>
          <a:prstGeom prst="bent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3F5813E-557C-42D5-B098-0D8EFC736C77}"/>
              </a:ext>
            </a:extLst>
          </p:cNvPr>
          <p:cNvSpPr txBox="1">
            <a:spLocks/>
          </p:cNvSpPr>
          <p:nvPr/>
        </p:nvSpPr>
        <p:spPr>
          <a:xfrm>
            <a:off x="3830358" y="2732016"/>
            <a:ext cx="3903942" cy="3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1. Select Fluid Dynamics Application</a:t>
            </a:r>
            <a:endParaRPr lang="en-GB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2735CD3-B7CA-4892-B320-608EC4B93E88}"/>
              </a:ext>
            </a:extLst>
          </p:cNvPr>
          <p:cNvSpPr txBox="1">
            <a:spLocks/>
          </p:cNvSpPr>
          <p:nvPr/>
        </p:nvSpPr>
        <p:spPr>
          <a:xfrm>
            <a:off x="4802358" y="4396741"/>
            <a:ext cx="3903942" cy="3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2. Select body fitted CFD</a:t>
            </a:r>
            <a:endParaRPr lang="en-GB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4CA566F-BE92-4306-A0EC-962D7A879D05}"/>
              </a:ext>
            </a:extLst>
          </p:cNvPr>
          <p:cNvSpPr txBox="1">
            <a:spLocks/>
          </p:cNvSpPr>
          <p:nvPr/>
        </p:nvSpPr>
        <p:spPr>
          <a:xfrm>
            <a:off x="6045020" y="5694160"/>
            <a:ext cx="3903942" cy="3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3. Select problem size (2D)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62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2. Draw geometry and set groups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5BE0-0317-4095-B40E-6BE49384EED6}"/>
              </a:ext>
            </a:extLst>
          </p:cNvPr>
          <p:cNvSpPr txBox="1">
            <a:spLocks/>
          </p:cNvSpPr>
          <p:nvPr/>
        </p:nvSpPr>
        <p:spPr>
          <a:xfrm>
            <a:off x="360000" y="1505563"/>
            <a:ext cx="8424000" cy="467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u="sng" dirty="0"/>
              <a:t>Draw the channel + cylinder geometry: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Draw the channel boundaries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Draw the immersed cylinder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Remove all surfaces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Set a surface using the channel + cylinder boundaries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0" indent="0">
              <a:buNone/>
            </a:pPr>
            <a:r>
              <a:rPr lang="en-GB" sz="2000" u="sng" dirty="0"/>
              <a:t>Set the required groups:</a:t>
            </a:r>
          </a:p>
          <a:p>
            <a:r>
              <a:rPr lang="en-GB" sz="2000" b="1" dirty="0"/>
              <a:t>Inlet</a:t>
            </a:r>
            <a:r>
              <a:rPr lang="en-GB" sz="2000" dirty="0"/>
              <a:t>: left edge (1 line)</a:t>
            </a:r>
          </a:p>
          <a:p>
            <a:r>
              <a:rPr lang="en-GB" sz="2000" b="1" dirty="0"/>
              <a:t>Outlet</a:t>
            </a:r>
            <a:r>
              <a:rPr lang="en-GB" sz="2000" dirty="0"/>
              <a:t>: right edge (1 line)</a:t>
            </a:r>
          </a:p>
          <a:p>
            <a:r>
              <a:rPr lang="en-GB" sz="2000" b="1" dirty="0" err="1"/>
              <a:t>No_Slip_Walls</a:t>
            </a:r>
            <a:r>
              <a:rPr lang="en-GB" sz="2000" dirty="0"/>
              <a:t>: top and bottom edges (2 lines)</a:t>
            </a:r>
          </a:p>
          <a:p>
            <a:r>
              <a:rPr lang="en-GB" sz="2000" b="1" dirty="0" err="1"/>
              <a:t>No_Slip_Cylinder</a:t>
            </a:r>
            <a:r>
              <a:rPr lang="en-GB" sz="2000" dirty="0"/>
              <a:t>: cylinder boundary (1 line)</a:t>
            </a:r>
          </a:p>
          <a:p>
            <a:r>
              <a:rPr lang="en-GB" sz="2000" b="1" dirty="0"/>
              <a:t>Fluid</a:t>
            </a:r>
            <a:r>
              <a:rPr lang="en-GB" sz="2000" dirty="0"/>
              <a:t>: fluid domain surface (1 surface)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1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2. Draw geometry and set groups</a:t>
            </a:r>
            <a:endParaRPr lang="en-GB" dirty="0"/>
          </a:p>
        </p:txBody>
      </p:sp>
      <p:pic>
        <p:nvPicPr>
          <p:cNvPr id="2" name="draw_geometry_and_groups">
            <a:hlinkClick r:id="" action="ppaction://media"/>
            <a:extLst>
              <a:ext uri="{FF2B5EF4-FFF2-40B4-BE49-F238E27FC236}">
                <a16:creationId xmlns:a16="http://schemas.microsoft.com/office/drawing/2014/main" id="{82AE6D02-0A34-47CD-AFC7-27C390A3AA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000" y="1505563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8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3. Formulation and properties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5BE0-0317-4095-B40E-6BE49384EED6}"/>
              </a:ext>
            </a:extLst>
          </p:cNvPr>
          <p:cNvSpPr txBox="1">
            <a:spLocks/>
          </p:cNvSpPr>
          <p:nvPr/>
        </p:nvSpPr>
        <p:spPr>
          <a:xfrm>
            <a:off x="360000" y="1505563"/>
            <a:ext cx="5231175" cy="809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u="sng" dirty="0"/>
              <a:t>Select formulation: </a:t>
            </a:r>
          </a:p>
          <a:p>
            <a:r>
              <a:rPr lang="en-GB" sz="2000" dirty="0"/>
              <a:t>Analysis type </a:t>
            </a:r>
            <a:r>
              <a:rPr lang="en-GB" sz="2000" dirty="0">
                <a:sym typeface="Wingdings" panose="05000000000000000000" pitchFamily="2" charset="2"/>
              </a:rPr>
              <a:t> Solution strategy: </a:t>
            </a:r>
            <a:r>
              <a:rPr lang="en-GB" sz="2000" b="1" dirty="0">
                <a:sym typeface="Wingdings" panose="05000000000000000000" pitchFamily="2" charset="2"/>
              </a:rPr>
              <a:t>Monolithic</a:t>
            </a:r>
            <a:endParaRPr lang="en-GB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FDDCB-6720-4DE4-86A2-20BE4651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12911" r="51354"/>
          <a:stretch/>
        </p:blipFill>
        <p:spPr>
          <a:xfrm>
            <a:off x="398666" y="2522797"/>
            <a:ext cx="2988000" cy="3627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A17E02-0985-43D4-9078-6F4929112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22" y="1190788"/>
            <a:ext cx="2988000" cy="19393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9BEE77-06DC-4418-93A8-5E1549A1F6B4}"/>
              </a:ext>
            </a:extLst>
          </p:cNvPr>
          <p:cNvSpPr txBox="1">
            <a:spLocks/>
          </p:cNvSpPr>
          <p:nvPr/>
        </p:nvSpPr>
        <p:spPr>
          <a:xfrm>
            <a:off x="3514159" y="3640138"/>
            <a:ext cx="5231175" cy="251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u="sng" dirty="0"/>
              <a:t>Parts (fluid domain and properties):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Set properties (</a:t>
            </a:r>
            <a:r>
              <a:rPr lang="el-GR" sz="2000" dirty="0"/>
              <a:t>ρ</a:t>
            </a:r>
            <a:r>
              <a:rPr lang="es-ES" sz="2000" dirty="0"/>
              <a:t>, </a:t>
            </a:r>
            <a:r>
              <a:rPr lang="el-GR" sz="2000" dirty="0"/>
              <a:t>μ</a:t>
            </a:r>
            <a:r>
              <a:rPr lang="en-GB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Apply to the </a:t>
            </a:r>
            <a:r>
              <a:rPr lang="en-GB" sz="2000" b="1" dirty="0"/>
              <a:t>Fluid</a:t>
            </a:r>
            <a:r>
              <a:rPr lang="en-GB" sz="2000" dirty="0"/>
              <a:t> group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0" indent="0" algn="just">
              <a:buNone/>
            </a:pPr>
            <a:r>
              <a:rPr lang="en-GB" sz="2000" dirty="0"/>
              <a:t>NOTE: Only one part is allowed, meaning that all the surfaces (volumes) that conform the fluid domain must be stored in a </a:t>
            </a:r>
            <a:r>
              <a:rPr lang="en-GB" sz="2000" b="1" dirty="0"/>
              <a:t>unique group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0741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4. Time intervals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5BE0-0317-4095-B40E-6BE49384EED6}"/>
              </a:ext>
            </a:extLst>
          </p:cNvPr>
          <p:cNvSpPr txBox="1">
            <a:spLocks/>
          </p:cNvSpPr>
          <p:nvPr/>
        </p:nvSpPr>
        <p:spPr>
          <a:xfrm>
            <a:off x="359999" y="1505562"/>
            <a:ext cx="5383575" cy="4628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u="sng" dirty="0"/>
              <a:t>Create time intervals:</a:t>
            </a:r>
          </a:p>
          <a:p>
            <a:pPr marL="0" indent="0">
              <a:buNone/>
            </a:pPr>
            <a:r>
              <a:rPr lang="en-GB" sz="2000" dirty="0"/>
              <a:t>Set the time intervals to apply the problem BCs.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To create a new time interval: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Right click over “Time intervals”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Click “Create new interval”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Fill the time interval data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In this case:</a:t>
            </a:r>
          </a:p>
          <a:p>
            <a:r>
              <a:rPr lang="en-GB" sz="2000" b="1" dirty="0"/>
              <a:t>inlet1</a:t>
            </a:r>
            <a:r>
              <a:rPr lang="en-GB" sz="2000" dirty="0"/>
              <a:t>: Start time: 0.0 // End time: 1.0</a:t>
            </a:r>
          </a:p>
          <a:p>
            <a:r>
              <a:rPr lang="en-GB" sz="2000" b="1" dirty="0"/>
              <a:t>inlet2</a:t>
            </a:r>
            <a:r>
              <a:rPr lang="en-GB" sz="2000" dirty="0"/>
              <a:t>: Start time: 1.0 // End time: “End” (string)</a:t>
            </a:r>
            <a:endParaRPr lang="en-GB" sz="2000" b="1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DC550-CAF7-40C4-B976-314F705AC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3194" r="48021" b="41453"/>
          <a:stretch/>
        </p:blipFill>
        <p:spPr>
          <a:xfrm>
            <a:off x="5867401" y="1674695"/>
            <a:ext cx="3204000" cy="1880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121F5-AFAF-42B3-91CE-A04B74BA2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12904" r="51459" b="28056"/>
          <a:stretch/>
        </p:blipFill>
        <p:spPr>
          <a:xfrm>
            <a:off x="5867401" y="3724275"/>
            <a:ext cx="3204000" cy="26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2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5. Boundary conditions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5BE0-0317-4095-B40E-6BE49384EED6}"/>
              </a:ext>
            </a:extLst>
          </p:cNvPr>
          <p:cNvSpPr txBox="1">
            <a:spLocks/>
          </p:cNvSpPr>
          <p:nvPr/>
        </p:nvSpPr>
        <p:spPr>
          <a:xfrm>
            <a:off x="360000" y="1505562"/>
            <a:ext cx="5184002" cy="4628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u="sng" dirty="0"/>
              <a:t>Inlet (t &lt; 1):</a:t>
            </a:r>
          </a:p>
          <a:p>
            <a:pPr marL="0" indent="0">
              <a:buNone/>
            </a:pPr>
            <a:r>
              <a:rPr lang="en-GB" sz="2000" dirty="0"/>
              <a:t>Inside the Conditions tab:</a:t>
            </a:r>
          </a:p>
          <a:p>
            <a:pPr marL="0" indent="0">
              <a:buNone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Double click “</a:t>
            </a:r>
            <a:r>
              <a:rPr lang="en-GB" sz="2000" b="1" dirty="0"/>
              <a:t>Automatic inlet velocity</a:t>
            </a:r>
            <a:r>
              <a:rPr lang="en-GB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Select “by function” option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Introduce the first velocity function:</a:t>
            </a:r>
          </a:p>
          <a:p>
            <a:pPr marL="447675" lvl="1" indent="0">
              <a:buNone/>
            </a:pPr>
            <a:r>
              <a:rPr lang="en-GB" sz="2000" b="1" dirty="0"/>
              <a:t>6*y*(1-y)*sin(0.5*pi*t)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Set the time interval from 0.0 to 1.0 (</a:t>
            </a:r>
            <a:r>
              <a:rPr lang="en-GB" sz="2000" b="1" dirty="0"/>
              <a:t>inlet1</a:t>
            </a:r>
            <a:r>
              <a:rPr lang="en-GB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Apply to the </a:t>
            </a:r>
            <a:r>
              <a:rPr lang="en-GB" sz="2000" b="1" dirty="0"/>
              <a:t>Inlet</a:t>
            </a:r>
            <a:r>
              <a:rPr lang="en-GB" sz="2000" dirty="0"/>
              <a:t> group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NOTE: Any Python compiled function depending on </a:t>
            </a:r>
            <a:r>
              <a:rPr lang="en-GB" sz="2000" i="1" dirty="0"/>
              <a:t>x</a:t>
            </a:r>
            <a:r>
              <a:rPr lang="en-GB" sz="2000" dirty="0"/>
              <a:t>, </a:t>
            </a:r>
            <a:r>
              <a:rPr lang="en-GB" sz="2000" i="1" dirty="0"/>
              <a:t>y</a:t>
            </a:r>
            <a:r>
              <a:rPr lang="en-GB" sz="2000" dirty="0"/>
              <a:t>, </a:t>
            </a:r>
            <a:r>
              <a:rPr lang="en-GB" sz="2000" i="1" dirty="0"/>
              <a:t>z</a:t>
            </a:r>
            <a:r>
              <a:rPr lang="en-GB" sz="2000" dirty="0"/>
              <a:t> and </a:t>
            </a:r>
            <a:r>
              <a:rPr lang="en-GB" sz="2000" i="1" dirty="0"/>
              <a:t>t</a:t>
            </a:r>
            <a:r>
              <a:rPr lang="en-GB" sz="2000" dirty="0"/>
              <a:t> can be introduced.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C68F4-0F04-4CD7-BC91-50B19AABD8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11130" r="51354" b="11749"/>
          <a:stretch/>
        </p:blipFill>
        <p:spPr>
          <a:xfrm>
            <a:off x="5696401" y="1861675"/>
            <a:ext cx="3240000" cy="391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1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911376-2394-41D6-9CC2-2EABAC4D9469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err="1"/>
              <a:t>Kratos</a:t>
            </a:r>
            <a:r>
              <a:rPr lang="en-GB" sz="2800" b="1" dirty="0"/>
              <a:t> Multiphysics Fluid Dynamics Application Tutorial</a:t>
            </a:r>
            <a:br>
              <a:rPr lang="en-GB" dirty="0"/>
            </a:br>
            <a:r>
              <a:rPr lang="en-GB" sz="2800" dirty="0">
                <a:solidFill>
                  <a:schemeClr val="accent3"/>
                </a:solidFill>
              </a:rPr>
              <a:t>5. Boundary conditions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CF5BE0-0317-4095-B40E-6BE49384EED6}"/>
              </a:ext>
            </a:extLst>
          </p:cNvPr>
          <p:cNvSpPr txBox="1">
            <a:spLocks/>
          </p:cNvSpPr>
          <p:nvPr/>
        </p:nvSpPr>
        <p:spPr>
          <a:xfrm>
            <a:off x="360000" y="1505562"/>
            <a:ext cx="5450250" cy="4628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u="sng" dirty="0"/>
              <a:t>Inlet (t </a:t>
            </a:r>
            <a:r>
              <a:rPr lang="es-ES" sz="2000" u="sng" dirty="0"/>
              <a:t>≥</a:t>
            </a:r>
            <a:r>
              <a:rPr lang="en-GB" sz="2000" u="sng" dirty="0"/>
              <a:t> 1):</a:t>
            </a:r>
          </a:p>
          <a:p>
            <a:pPr marL="0" indent="0">
              <a:buNone/>
            </a:pPr>
            <a:r>
              <a:rPr lang="en-GB" sz="2000" dirty="0"/>
              <a:t>Inside the Conditions tab:</a:t>
            </a:r>
          </a:p>
          <a:p>
            <a:pPr marL="0" indent="0">
              <a:buNone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Double click “</a:t>
            </a:r>
            <a:r>
              <a:rPr lang="en-GB" sz="2000" b="1" dirty="0"/>
              <a:t>Automatic inlet velocity</a:t>
            </a:r>
            <a:r>
              <a:rPr lang="en-GB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Select “by function” option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Introduce the second velocity function</a:t>
            </a:r>
          </a:p>
          <a:p>
            <a:pPr marL="447675" lvl="1" indent="0">
              <a:buNone/>
            </a:pPr>
            <a:r>
              <a:rPr lang="en-GB" sz="2000" b="1" dirty="0"/>
              <a:t>6*y*(1-y)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Set the time interval from 1.0 to “End” (</a:t>
            </a:r>
            <a:r>
              <a:rPr lang="en-GB" sz="2000" b="1" dirty="0"/>
              <a:t>inlet2</a:t>
            </a:r>
            <a:r>
              <a:rPr lang="en-GB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Apply to the </a:t>
            </a:r>
            <a:r>
              <a:rPr lang="en-GB" sz="2000" b="1" dirty="0"/>
              <a:t>Inlet</a:t>
            </a:r>
            <a:r>
              <a:rPr lang="en-GB" sz="2000" dirty="0"/>
              <a:t> group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0" indent="0" algn="just">
              <a:buNone/>
            </a:pPr>
            <a:r>
              <a:rPr lang="en-GB" sz="2000" dirty="0"/>
              <a:t>NOTE: Any Python compiled function depending on </a:t>
            </a:r>
            <a:r>
              <a:rPr lang="en-GB" sz="2000" i="1" dirty="0"/>
              <a:t>x</a:t>
            </a:r>
            <a:r>
              <a:rPr lang="en-GB" sz="2000" dirty="0"/>
              <a:t>, </a:t>
            </a:r>
            <a:r>
              <a:rPr lang="en-GB" sz="2000" i="1" dirty="0"/>
              <a:t>y</a:t>
            </a:r>
            <a:r>
              <a:rPr lang="en-GB" sz="2000" dirty="0"/>
              <a:t>, </a:t>
            </a:r>
            <a:r>
              <a:rPr lang="en-GB" sz="2000" i="1" dirty="0"/>
              <a:t>z</a:t>
            </a:r>
            <a:r>
              <a:rPr lang="en-GB" sz="2000" dirty="0"/>
              <a:t> and </a:t>
            </a:r>
            <a:r>
              <a:rPr lang="en-GB" sz="2000" i="1" dirty="0"/>
              <a:t>t</a:t>
            </a:r>
            <a:r>
              <a:rPr lang="en-GB" sz="2000" dirty="0"/>
              <a:t> can be introduced.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E68A9-5BD2-4BAA-9519-5516B4348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0994" r="51458" b="11594"/>
          <a:stretch/>
        </p:blipFill>
        <p:spPr>
          <a:xfrm>
            <a:off x="5810250" y="1781000"/>
            <a:ext cx="3240000" cy="40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363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11029</TotalTime>
  <Words>761</Words>
  <Application>Microsoft Office PowerPoint</Application>
  <PresentationFormat>On-screen Show (4:3)</PresentationFormat>
  <Paragraphs>147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1_Office Theme</vt:lpstr>
      <vt:lpstr>Kratos Multiphysics Fluid Dynamics Application 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CIMNE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Kratos Multiphysics</dc:title>
  <dc:creator>Pooyan Dadvand</dc:creator>
  <cp:lastModifiedBy>Ruben Zorrilla Martinez</cp:lastModifiedBy>
  <cp:revision>271</cp:revision>
  <dcterms:created xsi:type="dcterms:W3CDTF">2016-05-21T17:32:35Z</dcterms:created>
  <dcterms:modified xsi:type="dcterms:W3CDTF">2018-06-04T11:17:07Z</dcterms:modified>
</cp:coreProperties>
</file>